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341" r:id="rId2"/>
    <p:sldId id="256" r:id="rId3"/>
    <p:sldId id="307" r:id="rId4"/>
    <p:sldId id="314" r:id="rId5"/>
    <p:sldId id="264" r:id="rId6"/>
    <p:sldId id="299" r:id="rId7"/>
    <p:sldId id="344" r:id="rId8"/>
    <p:sldId id="345" r:id="rId9"/>
    <p:sldId id="343" r:id="rId10"/>
    <p:sldId id="374" r:id="rId11"/>
    <p:sldId id="380" r:id="rId12"/>
    <p:sldId id="381" r:id="rId13"/>
    <p:sldId id="375" r:id="rId14"/>
    <p:sldId id="329" r:id="rId15"/>
    <p:sldId id="327" r:id="rId16"/>
    <p:sldId id="328" r:id="rId17"/>
    <p:sldId id="330" r:id="rId18"/>
    <p:sldId id="331" r:id="rId19"/>
    <p:sldId id="346" r:id="rId20"/>
    <p:sldId id="332" r:id="rId2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horzBarState="maximized">
    <p:restoredLeft sz="15620"/>
    <p:restoredTop sz="94660"/>
  </p:normalViewPr>
  <p:slideViewPr>
    <p:cSldViewPr>
      <p:cViewPr varScale="1">
        <p:scale>
          <a:sx n="88" d="100"/>
          <a:sy n="88" d="100"/>
        </p:scale>
        <p:origin x="-2118"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0E250E-9805-49E4-AFA2-402C6B5476BC}" type="datetimeFigureOut">
              <a:rPr lang="en-US" smtClean="0"/>
              <a:t>1/8/2014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12E6D6-7730-4DB9-A094-06B74AEFCED7}" type="slidenum">
              <a:rPr lang="en-US" smtClean="0"/>
              <a:t>‹#›</a:t>
            </a:fld>
            <a:endParaRPr lang="en-US"/>
          </a:p>
        </p:txBody>
      </p:sp>
    </p:spTree>
    <p:extLst>
      <p:ext uri="{BB962C8B-B14F-4D97-AF65-F5344CB8AC3E}">
        <p14:creationId xmlns:p14="http://schemas.microsoft.com/office/powerpoint/2010/main" val="40104403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1A3B857-D7B5-4CC4-8575-6D4E8D658B1F}" type="slidenum">
              <a:rPr lang="en-US"/>
              <a:pPr>
                <a:defRPr/>
              </a:pPr>
              <a:t>‹#›</a:t>
            </a:fld>
            <a:endParaRPr lang="en-US"/>
          </a:p>
        </p:txBody>
      </p:sp>
    </p:spTree>
    <p:extLst>
      <p:ext uri="{BB962C8B-B14F-4D97-AF65-F5344CB8AC3E}">
        <p14:creationId xmlns:p14="http://schemas.microsoft.com/office/powerpoint/2010/main" val="422413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5E653F1-1B19-4133-96C7-08B468EC1E8E}" type="slidenum">
              <a:rPr lang="en-US"/>
              <a:pPr>
                <a:defRPr/>
              </a:pPr>
              <a:t>‹#›</a:t>
            </a:fld>
            <a:endParaRPr lang="en-US"/>
          </a:p>
        </p:txBody>
      </p:sp>
    </p:spTree>
    <p:extLst>
      <p:ext uri="{BB962C8B-B14F-4D97-AF65-F5344CB8AC3E}">
        <p14:creationId xmlns:p14="http://schemas.microsoft.com/office/powerpoint/2010/main" val="126884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B6D8BCC-43E6-454C-A530-9CC6A0117F5C}" type="slidenum">
              <a:rPr lang="en-US"/>
              <a:pPr>
                <a:defRPr/>
              </a:pPr>
              <a:t>‹#›</a:t>
            </a:fld>
            <a:endParaRPr lang="en-US"/>
          </a:p>
        </p:txBody>
      </p:sp>
    </p:spTree>
    <p:extLst>
      <p:ext uri="{BB962C8B-B14F-4D97-AF65-F5344CB8AC3E}">
        <p14:creationId xmlns:p14="http://schemas.microsoft.com/office/powerpoint/2010/main" val="4226315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556FA9-D766-4803-9423-772DFEB036BF}" type="slidenum">
              <a:rPr lang="en-US"/>
              <a:pPr>
                <a:defRPr/>
              </a:pPr>
              <a:t>‹#›</a:t>
            </a:fld>
            <a:endParaRPr lang="en-US"/>
          </a:p>
        </p:txBody>
      </p:sp>
    </p:spTree>
    <p:extLst>
      <p:ext uri="{BB962C8B-B14F-4D97-AF65-F5344CB8AC3E}">
        <p14:creationId xmlns:p14="http://schemas.microsoft.com/office/powerpoint/2010/main" val="2759889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8534BF0-6D7F-441D-BD24-8E6087D99062}" type="slidenum">
              <a:rPr lang="en-US"/>
              <a:pPr>
                <a:defRPr/>
              </a:pPr>
              <a:t>‹#›</a:t>
            </a:fld>
            <a:endParaRPr lang="en-US"/>
          </a:p>
        </p:txBody>
      </p:sp>
    </p:spTree>
    <p:extLst>
      <p:ext uri="{BB962C8B-B14F-4D97-AF65-F5344CB8AC3E}">
        <p14:creationId xmlns:p14="http://schemas.microsoft.com/office/powerpoint/2010/main" val="3237191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F6D1EEF-D208-4E90-BF9D-D3074D41E7CE}" type="slidenum">
              <a:rPr lang="en-US"/>
              <a:pPr>
                <a:defRPr/>
              </a:pPr>
              <a:t>‹#›</a:t>
            </a:fld>
            <a:endParaRPr lang="en-US"/>
          </a:p>
        </p:txBody>
      </p:sp>
    </p:spTree>
    <p:extLst>
      <p:ext uri="{BB962C8B-B14F-4D97-AF65-F5344CB8AC3E}">
        <p14:creationId xmlns:p14="http://schemas.microsoft.com/office/powerpoint/2010/main" val="1403455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1FCA588-88BA-4CE2-8940-14BDCF0D9444}" type="slidenum">
              <a:rPr lang="en-US"/>
              <a:pPr>
                <a:defRPr/>
              </a:pPr>
              <a:t>‹#›</a:t>
            </a:fld>
            <a:endParaRPr lang="en-US"/>
          </a:p>
        </p:txBody>
      </p:sp>
    </p:spTree>
    <p:extLst>
      <p:ext uri="{BB962C8B-B14F-4D97-AF65-F5344CB8AC3E}">
        <p14:creationId xmlns:p14="http://schemas.microsoft.com/office/powerpoint/2010/main" val="4213318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75071B4-A24E-4F54-83E1-30D813FB042F}" type="slidenum">
              <a:rPr lang="en-US"/>
              <a:pPr>
                <a:defRPr/>
              </a:pPr>
              <a:t>‹#›</a:t>
            </a:fld>
            <a:endParaRPr lang="en-US"/>
          </a:p>
        </p:txBody>
      </p:sp>
    </p:spTree>
    <p:extLst>
      <p:ext uri="{BB962C8B-B14F-4D97-AF65-F5344CB8AC3E}">
        <p14:creationId xmlns:p14="http://schemas.microsoft.com/office/powerpoint/2010/main" val="143789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B655B85-E531-4894-8061-F5CB1433A4BE}" type="slidenum">
              <a:rPr lang="en-US"/>
              <a:pPr>
                <a:defRPr/>
              </a:pPr>
              <a:t>‹#›</a:t>
            </a:fld>
            <a:endParaRPr lang="en-US"/>
          </a:p>
        </p:txBody>
      </p:sp>
    </p:spTree>
    <p:extLst>
      <p:ext uri="{BB962C8B-B14F-4D97-AF65-F5344CB8AC3E}">
        <p14:creationId xmlns:p14="http://schemas.microsoft.com/office/powerpoint/2010/main" val="3049776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D21DD73-147C-4770-AF3F-BE347F2919F4}" type="slidenum">
              <a:rPr lang="en-US"/>
              <a:pPr>
                <a:defRPr/>
              </a:pPr>
              <a:t>‹#›</a:t>
            </a:fld>
            <a:endParaRPr lang="en-US"/>
          </a:p>
        </p:txBody>
      </p:sp>
    </p:spTree>
    <p:extLst>
      <p:ext uri="{BB962C8B-B14F-4D97-AF65-F5344CB8AC3E}">
        <p14:creationId xmlns:p14="http://schemas.microsoft.com/office/powerpoint/2010/main" val="3334028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92CB7EF-DCAE-40F3-983E-A93B3F17A60E}" type="slidenum">
              <a:rPr lang="en-US"/>
              <a:pPr>
                <a:defRPr/>
              </a:pPr>
              <a:t>‹#›</a:t>
            </a:fld>
            <a:endParaRPr lang="en-US"/>
          </a:p>
        </p:txBody>
      </p:sp>
    </p:spTree>
    <p:extLst>
      <p:ext uri="{BB962C8B-B14F-4D97-AF65-F5344CB8AC3E}">
        <p14:creationId xmlns:p14="http://schemas.microsoft.com/office/powerpoint/2010/main" val="405161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86301F29-782A-4A01-9CF9-DB811E5DAFE8}" type="slidenum">
              <a:rPr lang="en-US"/>
              <a:pPr>
                <a:defRPr/>
              </a:pPr>
              <a:t>‹#›</a:t>
            </a:fld>
            <a:endParaRPr lang="en-US"/>
          </a:p>
        </p:txBody>
      </p:sp>
    </p:spTree>
    <p:extLst>
      <p:ext uri="{BB962C8B-B14F-4D97-AF65-F5344CB8AC3E}">
        <p14:creationId xmlns:p14="http://schemas.microsoft.com/office/powerpoint/2010/main" val="198969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4E660B5-4D9D-486B-8AC5-CE468F210633}"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6.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7.wmf"/><Relationship Id="rId4" Type="http://schemas.openxmlformats.org/officeDocument/2006/relationships/oleObject" Target="../embeddings/oleObject6.bin"/></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Chapter 11</a:t>
            </a:r>
            <a:br>
              <a:rPr lang="en-US" dirty="0" smtClean="0"/>
            </a:br>
            <a:r>
              <a:rPr lang="en-US" dirty="0" smtClean="0"/>
              <a:t>What Works and What Doesn’t</a:t>
            </a:r>
            <a:endParaRPr lang="en-US" dirty="0"/>
          </a:p>
        </p:txBody>
      </p:sp>
    </p:spTree>
    <p:extLst>
      <p:ext uri="{BB962C8B-B14F-4D97-AF65-F5344CB8AC3E}">
        <p14:creationId xmlns:p14="http://schemas.microsoft.com/office/powerpoint/2010/main" val="24554084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838200"/>
            <a:ext cx="7772400" cy="1470025"/>
          </a:xfrm>
        </p:spPr>
        <p:txBody>
          <a:bodyPr/>
          <a:lstStyle/>
          <a:p>
            <a:pPr eaLnBrk="1" hangingPunct="1"/>
            <a:r>
              <a:rPr lang="en-US" smtClean="0"/>
              <a:t>Are Hospitals Good for You?</a:t>
            </a:r>
          </a:p>
        </p:txBody>
      </p:sp>
      <p:pic>
        <p:nvPicPr>
          <p:cNvPr id="2051" name="Picture 77"/>
          <p:cNvPicPr>
            <a:picLocks noGrp="1" noChangeAspect="1" noChangeArrowheads="1"/>
          </p:cNvPicPr>
          <p:nvPr>
            <p:ph type="subTitle" idx="1"/>
          </p:nvPr>
        </p:nvPicPr>
        <p:blipFill>
          <a:blip r:embed="rId2" cstate="print">
            <a:extLst>
              <a:ext uri="{28A0092B-C50C-407E-A947-70E740481C1C}">
                <a14:useLocalDpi xmlns:a14="http://schemas.microsoft.com/office/drawing/2010/main" val="0"/>
              </a:ext>
            </a:extLst>
          </a:blip>
          <a:srcRect/>
          <a:stretch>
            <a:fillRect/>
          </a:stretch>
        </p:blipFill>
        <p:spPr>
          <a:xfrm>
            <a:off x="1685925" y="2790825"/>
            <a:ext cx="5943600" cy="2771775"/>
          </a:xfrm>
          <a:noFill/>
        </p:spPr>
      </p:pic>
      <p:sp>
        <p:nvSpPr>
          <p:cNvPr id="2052" name="TextBox 1"/>
          <p:cNvSpPr txBox="1">
            <a:spLocks noChangeArrowheads="1"/>
          </p:cNvSpPr>
          <p:nvPr/>
        </p:nvSpPr>
        <p:spPr bwMode="auto">
          <a:xfrm>
            <a:off x="1752600" y="6019800"/>
            <a:ext cx="6400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400"/>
              <a:t>From Angrist and Pischke, </a:t>
            </a:r>
            <a:r>
              <a:rPr lang="en-US" sz="1400" i="1"/>
              <a:t>Mostly Harmless Econometrics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dirty="0" smtClean="0"/>
              <a:t>What Is a Treatment Effect?</a:t>
            </a:r>
          </a:p>
        </p:txBody>
      </p:sp>
      <p:sp>
        <p:nvSpPr>
          <p:cNvPr id="3075" name="Rectangle 5"/>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3076" name="Rectangle 7"/>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3077" name="Rectangle 9"/>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3078" name="Object 6"/>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3144" name="Equation" r:id="rId3" imgW="114151" imgH="215619" progId="Equation.3">
                  <p:embed/>
                </p:oleObj>
              </mc:Choice>
              <mc:Fallback>
                <p:oleObj name="Equation" r:id="rId3" imgW="114151" imgH="215619"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79" name="Rectangle 8"/>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3080" name="Object 7"/>
          <p:cNvGraphicFramePr>
            <a:graphicFrameLocks noChangeAspect="1"/>
          </p:cNvGraphicFramePr>
          <p:nvPr>
            <p:extLst>
              <p:ext uri="{D42A27DB-BD31-4B8C-83A1-F6EECF244321}">
                <p14:modId xmlns:p14="http://schemas.microsoft.com/office/powerpoint/2010/main" val="1913266726"/>
              </p:ext>
            </p:extLst>
          </p:nvPr>
        </p:nvGraphicFramePr>
        <p:xfrm>
          <a:off x="473075" y="2057400"/>
          <a:ext cx="8199438" cy="1831975"/>
        </p:xfrm>
        <a:graphic>
          <a:graphicData uri="http://schemas.openxmlformats.org/presentationml/2006/ole">
            <mc:AlternateContent xmlns:mc="http://schemas.openxmlformats.org/markup-compatibility/2006">
              <mc:Choice xmlns:v="urn:schemas-microsoft-com:vml" Requires="v">
                <p:oleObj spid="_x0000_s3145" name="Equation" r:id="rId5" imgW="2539800" imgH="507960" progId="Equation.DSMT4">
                  <p:embed/>
                </p:oleObj>
              </mc:Choice>
              <mc:Fallback>
                <p:oleObj name="Equation" r:id="rId5" imgW="2539800" imgH="507960" progId="Equation.DSMT4">
                  <p:embed/>
                  <p:pic>
                    <p:nvPicPr>
                      <p:cNvPr id="0" name="Object 7"/>
                      <p:cNvPicPr>
                        <a:picLocks noChangeAspect="1" noChangeArrowheads="1"/>
                      </p:cNvPicPr>
                      <p:nvPr/>
                    </p:nvPicPr>
                    <p:blipFill>
                      <a:blip r:embed="rId6"/>
                      <a:srcRect/>
                      <a:stretch>
                        <a:fillRect/>
                      </a:stretch>
                    </p:blipFill>
                    <p:spPr bwMode="auto">
                      <a:xfrm>
                        <a:off x="473075" y="2057400"/>
                        <a:ext cx="8199438" cy="1831975"/>
                      </a:xfrm>
                      <a:prstGeom prst="rect">
                        <a:avLst/>
                      </a:prstGeom>
                      <a:noFill/>
                      <a:ln>
                        <a:noFill/>
                      </a:ln>
                      <a:extLst/>
                    </p:spPr>
                  </p:pic>
                </p:oleObj>
              </mc:Fallback>
            </mc:AlternateContent>
          </a:graphicData>
        </a:graphic>
      </p:graphicFrame>
      <p:sp>
        <p:nvSpPr>
          <p:cNvPr id="2" name="Rectangle 5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259418207"/>
              </p:ext>
            </p:extLst>
          </p:nvPr>
        </p:nvGraphicFramePr>
        <p:xfrm>
          <a:off x="1828799" y="4876800"/>
          <a:ext cx="4441371" cy="1371600"/>
        </p:xfrm>
        <a:graphic>
          <a:graphicData uri="http://schemas.openxmlformats.org/presentationml/2006/ole">
            <mc:AlternateContent xmlns:mc="http://schemas.openxmlformats.org/markup-compatibility/2006">
              <mc:Choice xmlns:v="urn:schemas-microsoft-com:vml" Requires="v">
                <p:oleObj spid="_x0000_s3146" name="Equation" r:id="rId7" imgW="1295400" imgH="393700" progId="Equation.DSMT4">
                  <p:embed/>
                </p:oleObj>
              </mc:Choice>
              <mc:Fallback>
                <p:oleObj name="Equation" r:id="rId7" imgW="1295400" imgH="393700" progId="Equation.DSMT4">
                  <p:embed/>
                  <p:pic>
                    <p:nvPicPr>
                      <p:cNvPr id="0" name="Object 5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28799" y="4876800"/>
                        <a:ext cx="4441371" cy="1371600"/>
                      </a:xfrm>
                      <a:prstGeom prst="rect">
                        <a:avLst/>
                      </a:prstGeom>
                      <a:noFill/>
                    </p:spPr>
                  </p:pic>
                </p:oleObj>
              </mc:Fallback>
            </mc:AlternateContent>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33400" y="304800"/>
            <a:ext cx="8229600" cy="1143000"/>
          </a:xfrm>
        </p:spPr>
        <p:txBody>
          <a:bodyPr/>
          <a:lstStyle/>
          <a:p>
            <a:r>
              <a:rPr lang="en-US" smtClean="0"/>
              <a:t>What Can We See?</a:t>
            </a:r>
          </a:p>
        </p:txBody>
      </p:sp>
      <p:sp>
        <p:nvSpPr>
          <p:cNvPr id="4099" name="Content Placeholder 2"/>
          <p:cNvSpPr>
            <a:spLocks noGrp="1"/>
          </p:cNvSpPr>
          <p:nvPr>
            <p:ph idx="1"/>
          </p:nvPr>
        </p:nvSpPr>
        <p:spPr>
          <a:xfrm>
            <a:off x="533400" y="2286000"/>
            <a:ext cx="8229600" cy="4114800"/>
          </a:xfrm>
        </p:spPr>
        <p:txBody>
          <a:bodyPr/>
          <a:lstStyle/>
          <a:p>
            <a:pPr>
              <a:spcBef>
                <a:spcPts val="1200"/>
              </a:spcBef>
            </a:pPr>
            <a:r>
              <a:rPr lang="en-US" dirty="0" smtClean="0"/>
              <a:t>What the outcome is with the treatment</a:t>
            </a:r>
          </a:p>
          <a:p>
            <a:pPr>
              <a:spcBef>
                <a:spcPts val="1200"/>
              </a:spcBef>
            </a:pPr>
            <a:r>
              <a:rPr lang="en-US" dirty="0" smtClean="0"/>
              <a:t>The outcome for others who were not treated</a:t>
            </a:r>
          </a:p>
          <a:p>
            <a:pPr>
              <a:spcBef>
                <a:spcPts val="1200"/>
              </a:spcBef>
            </a:pPr>
            <a:r>
              <a:rPr lang="en-US" dirty="0" smtClean="0"/>
              <a:t>In our hospital example, the second may be different kinds of people!</a:t>
            </a:r>
          </a:p>
          <a:p>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mtClean="0"/>
              <a:t>The Selection Problem (you can’t see what didn’t happen)</a:t>
            </a:r>
          </a:p>
        </p:txBody>
      </p:sp>
      <p:sp>
        <p:nvSpPr>
          <p:cNvPr id="5123" name="Rectangle 5"/>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124" name="Rectangle 7"/>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5125" name="Rectangle 9"/>
          <p:cNvSpPr>
            <a:spLocks noChangeArrowheads="1"/>
          </p:cNvSpPr>
          <p:nvPr/>
        </p:nvSpPr>
        <p:spPr bwMode="auto">
          <a:xfrm>
            <a:off x="0" y="32242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cxnSp>
        <p:nvCxnSpPr>
          <p:cNvPr id="5" name="Straight Arrow Connector 4"/>
          <p:cNvCxnSpPr/>
          <p:nvPr/>
        </p:nvCxnSpPr>
        <p:spPr>
          <a:xfrm flipV="1">
            <a:off x="4191000" y="4742656"/>
            <a:ext cx="0" cy="8382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5129" name="TextBox 5"/>
          <p:cNvSpPr txBox="1">
            <a:spLocks noChangeArrowheads="1"/>
          </p:cNvSpPr>
          <p:nvPr/>
        </p:nvSpPr>
        <p:spPr bwMode="auto">
          <a:xfrm>
            <a:off x="3276600" y="5580856"/>
            <a:ext cx="2362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a:t>&lt;0 in our hospital example (why?)</a:t>
            </a:r>
          </a:p>
        </p:txBody>
      </p:sp>
      <p:sp>
        <p:nvSpPr>
          <p:cNvPr id="2" name="Rectangle 5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2506613341"/>
              </p:ext>
            </p:extLst>
          </p:nvPr>
        </p:nvGraphicFramePr>
        <p:xfrm>
          <a:off x="2057400" y="1828800"/>
          <a:ext cx="4876800" cy="2917173"/>
        </p:xfrm>
        <a:graphic>
          <a:graphicData uri="http://schemas.openxmlformats.org/presentationml/2006/ole">
            <mc:AlternateContent xmlns:mc="http://schemas.openxmlformats.org/markup-compatibility/2006">
              <mc:Choice xmlns:v="urn:schemas-microsoft-com:vml" Requires="v">
                <p:oleObj spid="_x0000_s5182" name="Equation" r:id="rId3" imgW="2184400" imgH="1295400" progId="Equation.DSMT4">
                  <p:embed/>
                </p:oleObj>
              </mc:Choice>
              <mc:Fallback>
                <p:oleObj name="Equation" r:id="rId3" imgW="2184400" imgH="1295400" progId="Equation.DSMT4">
                  <p:embed/>
                  <p:pic>
                    <p:nvPicPr>
                      <p:cNvPr id="0" name="Object 5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0" y="1828800"/>
                        <a:ext cx="4876800" cy="2917173"/>
                      </a:xfrm>
                      <a:prstGeom prst="rect">
                        <a:avLst/>
                      </a:prstGeom>
                      <a:noFill/>
                    </p:spPr>
                  </p:pic>
                </p:oleObj>
              </mc:Fallback>
            </mc:AlternateContent>
          </a:graphicData>
        </a:graphic>
      </p:graphicFrame>
      <p:cxnSp>
        <p:nvCxnSpPr>
          <p:cNvPr id="12" name="Straight Arrow Connector 11"/>
          <p:cNvCxnSpPr>
            <a:stCxn id="14" idx="1"/>
          </p:cNvCxnSpPr>
          <p:nvPr/>
        </p:nvCxnSpPr>
        <p:spPr>
          <a:xfrm flipH="1">
            <a:off x="6629400" y="2607773"/>
            <a:ext cx="495300" cy="414033"/>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5"/>
          <p:cNvSpPr txBox="1">
            <a:spLocks noChangeArrowheads="1"/>
          </p:cNvSpPr>
          <p:nvPr/>
        </p:nvSpPr>
        <p:spPr bwMode="auto">
          <a:xfrm>
            <a:off x="7124700" y="2423107"/>
            <a:ext cx="11811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This is </a:t>
            </a:r>
            <a:r>
              <a:rPr lang="en-US" dirty="0" smtClean="0">
                <a:sym typeface="Symbol"/>
              </a:rPr>
              <a:t></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mtClean="0"/>
              <a:t>Randomized Experiments</a:t>
            </a:r>
          </a:p>
        </p:txBody>
      </p:sp>
      <p:sp>
        <p:nvSpPr>
          <p:cNvPr id="6147" name="Rectangle 3"/>
          <p:cNvSpPr>
            <a:spLocks noGrp="1" noChangeArrowheads="1"/>
          </p:cNvSpPr>
          <p:nvPr>
            <p:ph type="body" idx="1"/>
          </p:nvPr>
        </p:nvSpPr>
        <p:spPr>
          <a:xfrm>
            <a:off x="457200" y="1600200"/>
            <a:ext cx="8229600" cy="2971800"/>
          </a:xfrm>
        </p:spPr>
        <p:txBody>
          <a:bodyPr/>
          <a:lstStyle/>
          <a:p>
            <a:pPr eaLnBrk="1" hangingPunct="1"/>
            <a:r>
              <a:rPr lang="en-US" dirty="0" smtClean="0"/>
              <a:t>Randomization makes </a:t>
            </a:r>
            <a:r>
              <a:rPr lang="en-US" i="1" dirty="0" smtClean="0"/>
              <a:t>getting the treatment</a:t>
            </a:r>
            <a:r>
              <a:rPr lang="en-US" dirty="0" smtClean="0"/>
              <a:t> independent of what </a:t>
            </a:r>
            <a:r>
              <a:rPr lang="en-US" i="1" dirty="0" smtClean="0"/>
              <a:t>Y</a:t>
            </a:r>
            <a:r>
              <a:rPr lang="en-US" i="1" baseline="-25000" dirty="0" smtClean="0"/>
              <a:t>0i</a:t>
            </a:r>
            <a:r>
              <a:rPr lang="en-US" dirty="0" smtClean="0"/>
              <a:t> is</a:t>
            </a:r>
          </a:p>
          <a:p>
            <a:pPr eaLnBrk="1" hangingPunct="1"/>
            <a:r>
              <a:rPr lang="en-US" dirty="0" smtClean="0"/>
              <a:t>It’s like randomly sending some people to hospital and others not, then comparing their health afterwards</a:t>
            </a:r>
          </a:p>
        </p:txBody>
      </p:sp>
      <p:sp>
        <p:nvSpPr>
          <p:cNvPr id="6148" name="Rectangle 5"/>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6149" name="TextBox 7"/>
          <p:cNvSpPr txBox="1">
            <a:spLocks noChangeArrowheads="1"/>
          </p:cNvSpPr>
          <p:nvPr/>
        </p:nvSpPr>
        <p:spPr bwMode="auto">
          <a:xfrm>
            <a:off x="1219200" y="4876800"/>
            <a:ext cx="5943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a:t>This makes…</a:t>
            </a:r>
          </a:p>
        </p:txBody>
      </p:sp>
      <p:sp>
        <p:nvSpPr>
          <p:cNvPr id="6150" name="Rectangle 7"/>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6151" name="Object 6"/>
          <p:cNvGraphicFramePr>
            <a:graphicFrameLocks noChangeAspect="1"/>
          </p:cNvGraphicFramePr>
          <p:nvPr/>
        </p:nvGraphicFramePr>
        <p:xfrm>
          <a:off x="2762250" y="5414963"/>
          <a:ext cx="2628900" cy="735012"/>
        </p:xfrm>
        <a:graphic>
          <a:graphicData uri="http://schemas.openxmlformats.org/presentationml/2006/ole">
            <mc:AlternateContent xmlns:mc="http://schemas.openxmlformats.org/markup-compatibility/2006">
              <mc:Choice xmlns:v="urn:schemas-microsoft-com:vml" Requires="v">
                <p:oleObj spid="_x0000_s6179" name="Equation" r:id="rId3" imgW="774364" imgH="215806" progId="Equation.3">
                  <p:embed/>
                </p:oleObj>
              </mc:Choice>
              <mc:Fallback>
                <p:oleObj name="Equation" r:id="rId3" imgW="774364" imgH="215806"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2250" y="5414963"/>
                        <a:ext cx="2628900" cy="73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Mexico’s PROGRESA Program (Now OPORTUNIDADES)</a:t>
            </a:r>
            <a:endParaRPr lang="en-US" dirty="0"/>
          </a:p>
        </p:txBody>
      </p:sp>
      <p:sp>
        <p:nvSpPr>
          <p:cNvPr id="3" name="Content Placeholder 2"/>
          <p:cNvSpPr>
            <a:spLocks noGrp="1"/>
          </p:cNvSpPr>
          <p:nvPr>
            <p:ph idx="1"/>
          </p:nvPr>
        </p:nvSpPr>
        <p:spPr>
          <a:xfrm>
            <a:off x="457200" y="1600200"/>
            <a:ext cx="8229600" cy="5029200"/>
          </a:xfrm>
        </p:spPr>
        <p:txBody>
          <a:bodyPr/>
          <a:lstStyle/>
          <a:p>
            <a:r>
              <a:rPr lang="en-US" dirty="0" smtClean="0"/>
              <a:t>In 1997, poor countries didn’t have major protection programs for the rural poor </a:t>
            </a:r>
          </a:p>
          <a:p>
            <a:r>
              <a:rPr lang="en-US" dirty="0" smtClean="0"/>
              <a:t>Many had social security and medical insurance</a:t>
            </a:r>
          </a:p>
          <a:p>
            <a:pPr lvl="1"/>
            <a:r>
              <a:rPr lang="en-US" dirty="0" smtClean="0"/>
              <a:t>but only for formal-sector (mostly urban) workers</a:t>
            </a:r>
          </a:p>
          <a:p>
            <a:r>
              <a:rPr lang="en-US" dirty="0" smtClean="0"/>
              <a:t>Radical new idea: Hand money to poor people</a:t>
            </a:r>
          </a:p>
          <a:p>
            <a:pPr lvl="1"/>
            <a:r>
              <a:rPr lang="en-US" dirty="0" smtClean="0"/>
              <a:t>Mostly women</a:t>
            </a:r>
          </a:p>
          <a:p>
            <a:pPr lvl="1"/>
            <a:r>
              <a:rPr lang="en-US" dirty="0" smtClean="0"/>
              <a:t>Conditional on kids in school and clinics</a:t>
            </a:r>
          </a:p>
          <a:p>
            <a:pPr lvl="1"/>
            <a:endParaRPr lang="en-US" dirty="0"/>
          </a:p>
        </p:txBody>
      </p:sp>
    </p:spTree>
    <p:extLst>
      <p:ext uri="{BB962C8B-B14F-4D97-AF65-F5344CB8AC3E}">
        <p14:creationId xmlns:p14="http://schemas.microsoft.com/office/powerpoint/2010/main" val="4215904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Social Experiment</a:t>
            </a:r>
            <a:endParaRPr lang="en-US" dirty="0"/>
          </a:p>
        </p:txBody>
      </p:sp>
      <p:sp>
        <p:nvSpPr>
          <p:cNvPr id="3" name="Content Placeholder 2"/>
          <p:cNvSpPr>
            <a:spLocks noGrp="1"/>
          </p:cNvSpPr>
          <p:nvPr>
            <p:ph idx="1"/>
          </p:nvPr>
        </p:nvSpPr>
        <p:spPr/>
        <p:txBody>
          <a:bodyPr/>
          <a:lstStyle/>
          <a:p>
            <a:r>
              <a:rPr lang="en-US" dirty="0" smtClean="0"/>
              <a:t>Impossible to launch full program at once</a:t>
            </a:r>
          </a:p>
          <a:p>
            <a:r>
              <a:rPr lang="en-US" dirty="0" smtClean="0"/>
              <a:t>Rolled out to randomly chosen villages</a:t>
            </a:r>
          </a:p>
          <a:p>
            <a:r>
              <a:rPr lang="en-US" dirty="0" smtClean="0"/>
              <a:t>Looked like a drug trial </a:t>
            </a:r>
          </a:p>
          <a:p>
            <a:pPr lvl="1"/>
            <a:r>
              <a:rPr lang="en-US" dirty="0" smtClean="0"/>
              <a:t>(without the placebo)</a:t>
            </a:r>
          </a:p>
          <a:p>
            <a:r>
              <a:rPr lang="en-US" dirty="0" smtClean="0"/>
              <a:t>Baseline surveys of everyone determined eligibility</a:t>
            </a:r>
          </a:p>
          <a:p>
            <a:r>
              <a:rPr lang="en-US" dirty="0" smtClean="0"/>
              <a:t>After a year, see what happens</a:t>
            </a:r>
          </a:p>
          <a:p>
            <a:r>
              <a:rPr lang="en-US" dirty="0" smtClean="0"/>
              <a:t>A near-perfect randomized experiment!</a:t>
            </a:r>
            <a:endParaRPr lang="en-US" dirty="0"/>
          </a:p>
        </p:txBody>
      </p:sp>
    </p:spTree>
    <p:extLst>
      <p:ext uri="{BB962C8B-B14F-4D97-AF65-F5344CB8AC3E}">
        <p14:creationId xmlns:p14="http://schemas.microsoft.com/office/powerpoint/2010/main" val="32809373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93713" y="76200"/>
            <a:ext cx="8229600" cy="1143000"/>
          </a:xfrm>
        </p:spPr>
        <p:txBody>
          <a:bodyPr/>
          <a:lstStyle/>
          <a:p>
            <a:r>
              <a:rPr lang="en-US" altLang="en-US" smtClean="0"/>
              <a:t>A Classic PROGRESA Study</a:t>
            </a:r>
          </a:p>
        </p:txBody>
      </p:sp>
      <p:pic>
        <p:nvPicPr>
          <p:cNvPr id="8195"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800100" y="2601913"/>
            <a:ext cx="7531100" cy="3036887"/>
          </a:xfrm>
        </p:spPr>
      </p:pic>
      <p:sp>
        <p:nvSpPr>
          <p:cNvPr id="8196" name="TextBox 5"/>
          <p:cNvSpPr txBox="1">
            <a:spLocks noChangeArrowheads="1"/>
          </p:cNvSpPr>
          <p:nvPr/>
        </p:nvSpPr>
        <p:spPr bwMode="auto">
          <a:xfrm>
            <a:off x="762000" y="5791200"/>
            <a:ext cx="74676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400">
                <a:latin typeface="Times New Roman" pitchFamily="18" charset="0"/>
                <a:cs typeface="Times New Roman" pitchFamily="18" charset="0"/>
              </a:rPr>
              <a:t>P</a:t>
            </a:r>
            <a:r>
              <a:rPr lang="en-US" altLang="en-US" sz="1400" baseline="-25000">
                <a:latin typeface="Times New Roman" pitchFamily="18" charset="0"/>
                <a:cs typeface="Times New Roman" pitchFamily="18" charset="0"/>
              </a:rPr>
              <a:t>i</a:t>
            </a:r>
            <a:r>
              <a:rPr lang="en-US" altLang="en-US" sz="1400">
                <a:latin typeface="Times New Roman" pitchFamily="18" charset="0"/>
                <a:cs typeface="Times New Roman" pitchFamily="18" charset="0"/>
              </a:rPr>
              <a:t>:  Kid i in randomly assigned PROGRESA village; E</a:t>
            </a:r>
            <a:r>
              <a:rPr lang="en-US" altLang="en-US" sz="1400" baseline="-25000">
                <a:latin typeface="Times New Roman" pitchFamily="18" charset="0"/>
                <a:cs typeface="Times New Roman" pitchFamily="18" charset="0"/>
              </a:rPr>
              <a:t>i</a:t>
            </a:r>
            <a:r>
              <a:rPr lang="en-US" altLang="en-US" sz="1400">
                <a:latin typeface="Times New Roman" pitchFamily="18" charset="0"/>
                <a:cs typeface="Times New Roman" pitchFamily="18" charset="0"/>
              </a:rPr>
              <a:t>: eligibility dummy</a:t>
            </a:r>
          </a:p>
          <a:p>
            <a:pPr eaLnBrk="1" hangingPunct="1">
              <a:spcBef>
                <a:spcPct val="0"/>
              </a:spcBef>
              <a:buFontTx/>
              <a:buNone/>
            </a:pPr>
            <a:r>
              <a:rPr lang="en-US" altLang="en-US" sz="1400">
                <a:latin typeface="Times New Roman" pitchFamily="18" charset="0"/>
                <a:cs typeface="Times New Roman" pitchFamily="18" charset="0"/>
              </a:rPr>
              <a:t>T. Paul Schultz.  2004.  School Subsidies for the Poor:  Evaluating the Mexican PROGRESA Poverty Program.  </a:t>
            </a:r>
            <a:r>
              <a:rPr lang="en-US" altLang="en-US" sz="1400" i="1">
                <a:latin typeface="Times New Roman" pitchFamily="18" charset="0"/>
                <a:cs typeface="Times New Roman" pitchFamily="18" charset="0"/>
              </a:rPr>
              <a:t>Journal of Development Economics</a:t>
            </a:r>
            <a:r>
              <a:rPr lang="en-US" altLang="en-US" sz="1400">
                <a:latin typeface="Times New Roman" pitchFamily="18" charset="0"/>
                <a:cs typeface="Times New Roman" pitchFamily="18" charset="0"/>
              </a:rPr>
              <a:t> 74(199-250).</a:t>
            </a:r>
          </a:p>
        </p:txBody>
      </p:sp>
      <p:sp>
        <p:nvSpPr>
          <p:cNvPr id="8197" name="TextBox 6"/>
          <p:cNvSpPr txBox="1">
            <a:spLocks noChangeArrowheads="1"/>
          </p:cNvSpPr>
          <p:nvPr/>
        </p:nvSpPr>
        <p:spPr bwMode="auto">
          <a:xfrm>
            <a:off x="777875" y="1220788"/>
            <a:ext cx="7391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800" dirty="0"/>
              <a:t>Enrollment in school of kid i at time t (S</a:t>
            </a:r>
            <a:r>
              <a:rPr lang="en-US" altLang="en-US" sz="1800" baseline="-25000" dirty="0"/>
              <a:t>it</a:t>
            </a:r>
            <a:r>
              <a:rPr lang="en-US" altLang="en-US" sz="1800" dirty="0"/>
              <a:t>=1 if enrolled, 0 </a:t>
            </a:r>
            <a:r>
              <a:rPr lang="en-US" altLang="en-US" sz="1800" dirty="0" smtClean="0"/>
              <a:t>otherwise; P</a:t>
            </a:r>
            <a:r>
              <a:rPr lang="en-US" altLang="en-US" sz="1800" baseline="-25000" dirty="0" smtClean="0"/>
              <a:t>i</a:t>
            </a:r>
            <a:r>
              <a:rPr lang="en-US" altLang="en-US" sz="1800" dirty="0" smtClean="0"/>
              <a:t>=1 if a PROGRESA village; </a:t>
            </a:r>
            <a:r>
              <a:rPr lang="en-US" altLang="en-US" sz="1800" dirty="0" err="1" smtClean="0"/>
              <a:t>E</a:t>
            </a:r>
            <a:r>
              <a:rPr lang="en-US" altLang="en-US" sz="1800" baseline="-25000" dirty="0" err="1" smtClean="0"/>
              <a:t>i</a:t>
            </a:r>
            <a:r>
              <a:rPr lang="en-US" altLang="en-US" sz="1800" dirty="0" smtClean="0"/>
              <a:t>=1 if household is eligible for PROGRESA):</a:t>
            </a:r>
            <a:endParaRPr lang="en-US" altLang="en-US" sz="1800" dirty="0"/>
          </a:p>
        </p:txBody>
      </p:sp>
      <p:cxnSp>
        <p:nvCxnSpPr>
          <p:cNvPr id="9" name="Straight Arrow Connector 8"/>
          <p:cNvCxnSpPr>
            <a:stCxn id="8199" idx="2"/>
          </p:cNvCxnSpPr>
          <p:nvPr/>
        </p:nvCxnSpPr>
        <p:spPr>
          <a:xfrm rot="16200000" flipH="1">
            <a:off x="456406" y="3352007"/>
            <a:ext cx="268287" cy="3429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199" name="TextBox 9"/>
          <p:cNvSpPr txBox="1">
            <a:spLocks noChangeArrowheads="1"/>
          </p:cNvSpPr>
          <p:nvPr/>
        </p:nvSpPr>
        <p:spPr bwMode="auto">
          <a:xfrm>
            <a:off x="0" y="2743200"/>
            <a:ext cx="838200" cy="64611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US" altLang="en-US" sz="1200"/>
              <a:t>Really Shouldn’t Matter</a:t>
            </a:r>
          </a:p>
        </p:txBody>
      </p:sp>
      <p:sp>
        <p:nvSpPr>
          <p:cNvPr id="3" name="Rectangle 2"/>
          <p:cNvSpPr/>
          <p:nvPr/>
        </p:nvSpPr>
        <p:spPr>
          <a:xfrm>
            <a:off x="762001" y="4038600"/>
            <a:ext cx="7437438" cy="457200"/>
          </a:xfrm>
          <a:prstGeom prst="rect">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aphicFrame>
        <p:nvGraphicFramePr>
          <p:cNvPr id="8201" name="Object 3"/>
          <p:cNvGraphicFramePr>
            <a:graphicFrameLocks noChangeAspect="1"/>
          </p:cNvGraphicFramePr>
          <p:nvPr/>
        </p:nvGraphicFramePr>
        <p:xfrm>
          <a:off x="2895600" y="1676400"/>
          <a:ext cx="3590925" cy="722313"/>
        </p:xfrm>
        <a:graphic>
          <a:graphicData uri="http://schemas.openxmlformats.org/presentationml/2006/ole">
            <mc:AlternateContent xmlns:mc="http://schemas.openxmlformats.org/markup-compatibility/2006">
              <mc:Choice xmlns:v="urn:schemas-microsoft-com:vml" Requires="v">
                <p:oleObj spid="_x0000_s7191" name="Equation" r:id="rId4" imgW="2145960" imgH="431640" progId="Equation.DSMT4">
                  <p:embed/>
                </p:oleObj>
              </mc:Choice>
              <mc:Fallback>
                <p:oleObj name="Equation" r:id="rId4" imgW="2145960" imgH="4316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5600" y="1676400"/>
                        <a:ext cx="3590925" cy="72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Oval 1"/>
          <p:cNvSpPr/>
          <p:nvPr/>
        </p:nvSpPr>
        <p:spPr>
          <a:xfrm>
            <a:off x="5562600" y="1752600"/>
            <a:ext cx="762000" cy="609600"/>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938841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z="4000" smtClean="0"/>
              <a:t>“The World Bank is finally embracing science.”</a:t>
            </a:r>
          </a:p>
        </p:txBody>
      </p:sp>
      <p:sp>
        <p:nvSpPr>
          <p:cNvPr id="13315" name="Rectangle 3"/>
          <p:cNvSpPr>
            <a:spLocks noGrp="1" noChangeArrowheads="1"/>
          </p:cNvSpPr>
          <p:nvPr>
            <p:ph type="body" idx="1"/>
          </p:nvPr>
        </p:nvSpPr>
        <p:spPr>
          <a:xfrm>
            <a:off x="457200" y="2209800"/>
            <a:ext cx="8229600" cy="3916363"/>
          </a:xfrm>
        </p:spPr>
        <p:txBody>
          <a:bodyPr/>
          <a:lstStyle/>
          <a:p>
            <a:pPr marL="57150" indent="-57150" eaLnBrk="1" hangingPunct="1">
              <a:lnSpc>
                <a:spcPct val="90000"/>
              </a:lnSpc>
              <a:buFontTx/>
              <a:buNone/>
            </a:pPr>
            <a:r>
              <a:rPr lang="en-US" smtClean="0"/>
              <a:t>“Creating a culture in which rigorous randomized evaluations are promoted, encouraged, and financed has the potential to revolutionize social policy during the 21st century, just as randomized trials revolutionized medicine during the 20th.”</a:t>
            </a:r>
          </a:p>
          <a:p>
            <a:pPr marL="57150" indent="-57150" eaLnBrk="1" hangingPunct="1">
              <a:lnSpc>
                <a:spcPct val="90000"/>
              </a:lnSpc>
              <a:buFontTx/>
              <a:buNone/>
            </a:pPr>
            <a:endParaRPr lang="en-US" smtClean="0"/>
          </a:p>
          <a:p>
            <a:pPr marL="57150" indent="-57150" algn="r" eaLnBrk="1" hangingPunct="1">
              <a:lnSpc>
                <a:spcPct val="90000"/>
              </a:lnSpc>
              <a:buFontTx/>
              <a:buNone/>
            </a:pPr>
            <a:r>
              <a:rPr lang="en-US" smtClean="0"/>
              <a:t>-Esther Duflo</a:t>
            </a:r>
          </a:p>
        </p:txBody>
      </p:sp>
    </p:spTree>
    <p:extLst>
      <p:ext uri="{BB962C8B-B14F-4D97-AF65-F5344CB8AC3E}">
        <p14:creationId xmlns:p14="http://schemas.microsoft.com/office/powerpoint/2010/main" val="14327723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Cash Transfers in Africa</a:t>
            </a:r>
            <a:endParaRPr lang="en-US" dirty="0"/>
          </a:p>
        </p:txBody>
      </p:sp>
      <p:sp>
        <p:nvSpPr>
          <p:cNvPr id="3" name="Content Placeholder 2"/>
          <p:cNvSpPr>
            <a:spLocks noGrp="1"/>
          </p:cNvSpPr>
          <p:nvPr>
            <p:ph idx="1"/>
          </p:nvPr>
        </p:nvSpPr>
        <p:spPr>
          <a:xfrm>
            <a:off x="457200" y="1752600"/>
            <a:ext cx="8229600" cy="4373563"/>
          </a:xfrm>
        </p:spPr>
        <p:txBody>
          <a:bodyPr/>
          <a:lstStyle/>
          <a:p>
            <a:pPr>
              <a:spcBef>
                <a:spcPts val="1200"/>
              </a:spcBef>
            </a:pPr>
            <a:r>
              <a:rPr lang="en-US" sz="2800" dirty="0" smtClean="0"/>
              <a:t>Malawi: reduction </a:t>
            </a:r>
            <a:r>
              <a:rPr lang="en-US" sz="2800" dirty="0"/>
              <a:t>in child morbidity, gains in school </a:t>
            </a:r>
            <a:r>
              <a:rPr lang="en-US" sz="2800" dirty="0" smtClean="0"/>
              <a:t>enrolment, increases </a:t>
            </a:r>
            <a:r>
              <a:rPr lang="en-US" sz="2800" dirty="0"/>
              <a:t>in food </a:t>
            </a:r>
            <a:r>
              <a:rPr lang="en-US" sz="2800" dirty="0" smtClean="0"/>
              <a:t>consumption, decrease in child labor</a:t>
            </a:r>
          </a:p>
          <a:p>
            <a:pPr>
              <a:spcBef>
                <a:spcPts val="1200"/>
              </a:spcBef>
            </a:pPr>
            <a:r>
              <a:rPr lang="en-US" sz="2800" dirty="0" smtClean="0"/>
              <a:t>Ethiopia: increase in school </a:t>
            </a:r>
            <a:r>
              <a:rPr lang="en-US" sz="2800" dirty="0"/>
              <a:t>attendance for some groups, particularly younger </a:t>
            </a:r>
            <a:r>
              <a:rPr lang="en-US" sz="2800" dirty="0" smtClean="0"/>
              <a:t>children; reduction </a:t>
            </a:r>
            <a:r>
              <a:rPr lang="en-US" sz="2800" dirty="0"/>
              <a:t>in </a:t>
            </a:r>
            <a:r>
              <a:rPr lang="en-US" sz="2800" dirty="0" smtClean="0"/>
              <a:t>male child labor</a:t>
            </a:r>
          </a:p>
          <a:p>
            <a:pPr>
              <a:spcBef>
                <a:spcPts val="1200"/>
              </a:spcBef>
            </a:pPr>
            <a:r>
              <a:rPr lang="en-US" sz="2800" dirty="0" smtClean="0"/>
              <a:t>South Africa: increased </a:t>
            </a:r>
            <a:r>
              <a:rPr lang="en-US" sz="2800" dirty="0"/>
              <a:t>school </a:t>
            </a:r>
            <a:r>
              <a:rPr lang="en-US" sz="2800" dirty="0" smtClean="0"/>
              <a:t>attendance, decreased hunger, increased </a:t>
            </a:r>
            <a:r>
              <a:rPr lang="en-US" sz="2800" dirty="0"/>
              <a:t>access to cell-phone </a:t>
            </a:r>
            <a:r>
              <a:rPr lang="en-US" sz="2800" dirty="0" smtClean="0"/>
              <a:t>use and AIDS among school-age girls</a:t>
            </a:r>
            <a:endParaRPr lang="en-US" sz="2800" dirty="0"/>
          </a:p>
        </p:txBody>
      </p:sp>
    </p:spTree>
    <p:extLst>
      <p:ext uri="{BB962C8B-B14F-4D97-AF65-F5344CB8AC3E}">
        <p14:creationId xmlns:p14="http://schemas.microsoft.com/office/powerpoint/2010/main" val="15548352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Examples of Randomized Control Trials (Chapter 11)</a:t>
            </a:r>
            <a:endParaRPr lang="en-US" dirty="0"/>
          </a:p>
        </p:txBody>
      </p:sp>
      <p:sp>
        <p:nvSpPr>
          <p:cNvPr id="3" name="Content Placeholder 2"/>
          <p:cNvSpPr>
            <a:spLocks noGrp="1"/>
          </p:cNvSpPr>
          <p:nvPr>
            <p:ph idx="1"/>
          </p:nvPr>
        </p:nvSpPr>
        <p:spPr>
          <a:xfrm>
            <a:off x="457200" y="2209800"/>
            <a:ext cx="8229600" cy="3916363"/>
          </a:xfrm>
        </p:spPr>
        <p:txBody>
          <a:bodyPr/>
          <a:lstStyle/>
          <a:p>
            <a:r>
              <a:rPr lang="en-US" dirty="0" smtClean="0"/>
              <a:t>Hope</a:t>
            </a:r>
          </a:p>
          <a:p>
            <a:r>
              <a:rPr lang="en-US" dirty="0" smtClean="0"/>
              <a:t>AIDS</a:t>
            </a:r>
          </a:p>
          <a:p>
            <a:r>
              <a:rPr lang="en-US" dirty="0" smtClean="0"/>
              <a:t>Vaccines (The Last Mile)</a:t>
            </a:r>
          </a:p>
          <a:p>
            <a:r>
              <a:rPr lang="en-US" dirty="0" smtClean="0"/>
              <a:t>Worms</a:t>
            </a:r>
          </a:p>
          <a:p>
            <a:r>
              <a:rPr lang="en-US" dirty="0" smtClean="0"/>
              <a:t>Credit</a:t>
            </a:r>
          </a:p>
          <a:p>
            <a:r>
              <a:rPr lang="en-US" dirty="0" smtClean="0"/>
              <a:t>Insurance</a:t>
            </a:r>
          </a:p>
          <a:p>
            <a:endParaRPr lang="en-US" dirty="0"/>
          </a:p>
        </p:txBody>
      </p:sp>
    </p:spTree>
    <p:extLst>
      <p:ext uri="{BB962C8B-B14F-4D97-AF65-F5344CB8AC3E}">
        <p14:creationId xmlns:p14="http://schemas.microsoft.com/office/powerpoint/2010/main" val="42437831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smtClean="0"/>
              <a:t>The Skeptic</a:t>
            </a:r>
          </a:p>
        </p:txBody>
      </p:sp>
      <p:sp>
        <p:nvSpPr>
          <p:cNvPr id="21507" name="Rectangle 3"/>
          <p:cNvSpPr>
            <a:spLocks noGrp="1" noChangeArrowheads="1"/>
          </p:cNvSpPr>
          <p:nvPr>
            <p:ph type="body" idx="1"/>
          </p:nvPr>
        </p:nvSpPr>
        <p:spPr>
          <a:xfrm>
            <a:off x="457200" y="1524000"/>
            <a:ext cx="8229600" cy="4800600"/>
          </a:xfrm>
        </p:spPr>
        <p:txBody>
          <a:bodyPr/>
          <a:lstStyle/>
          <a:p>
            <a:pPr marL="57150" indent="-57150" eaLnBrk="1" hangingPunct="1">
              <a:lnSpc>
                <a:spcPct val="90000"/>
              </a:lnSpc>
              <a:buFontTx/>
              <a:buNone/>
            </a:pPr>
            <a:r>
              <a:rPr lang="en-US" sz="2800" smtClean="0"/>
              <a:t>“In ideal circumstances, randomized evaluations of projects are useful for obtaining a convincing estimate of the average effect of a program or project. </a:t>
            </a:r>
          </a:p>
          <a:p>
            <a:pPr marL="57150" indent="-57150" eaLnBrk="1" hangingPunct="1">
              <a:lnSpc>
                <a:spcPct val="90000"/>
              </a:lnSpc>
              <a:buFontTx/>
              <a:buNone/>
            </a:pPr>
            <a:endParaRPr lang="en-US" sz="2800" smtClean="0"/>
          </a:p>
          <a:p>
            <a:pPr marL="57150" indent="-57150" eaLnBrk="1" hangingPunct="1">
              <a:lnSpc>
                <a:spcPct val="90000"/>
              </a:lnSpc>
              <a:buFontTx/>
              <a:buNone/>
            </a:pPr>
            <a:r>
              <a:rPr lang="en-US" sz="2800" smtClean="0"/>
              <a:t>The price for this success is a focus that is too narrow to tell us “what works” in development, to design policy, or to advance scientific knowledge about development processes.”</a:t>
            </a:r>
          </a:p>
          <a:p>
            <a:pPr marL="57150" indent="-57150" eaLnBrk="1" hangingPunct="1">
              <a:lnSpc>
                <a:spcPct val="90000"/>
              </a:lnSpc>
              <a:buFontTx/>
              <a:buNone/>
            </a:pPr>
            <a:endParaRPr lang="en-US" sz="2800" smtClean="0"/>
          </a:p>
          <a:p>
            <a:pPr marL="57150" indent="-57150" algn="r" eaLnBrk="1" hangingPunct="1">
              <a:lnSpc>
                <a:spcPct val="90000"/>
              </a:lnSpc>
              <a:buFontTx/>
              <a:buNone/>
            </a:pPr>
            <a:r>
              <a:rPr lang="en-US" sz="2800" smtClean="0"/>
              <a:t>-Angus Deaton</a:t>
            </a:r>
          </a:p>
        </p:txBody>
      </p:sp>
    </p:spTree>
    <p:extLst>
      <p:ext uri="{BB962C8B-B14F-4D97-AF65-F5344CB8AC3E}">
        <p14:creationId xmlns:p14="http://schemas.microsoft.com/office/powerpoint/2010/main" val="26068325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t>The Ethics of Randomized Control Trials</a:t>
            </a:r>
          </a:p>
        </p:txBody>
      </p:sp>
      <p:pic>
        <p:nvPicPr>
          <p:cNvPr id="2253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1981200"/>
            <a:ext cx="8905875" cy="336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t>1.  Do No Harm?</a:t>
            </a:r>
          </a:p>
        </p:txBody>
      </p:sp>
      <p:sp>
        <p:nvSpPr>
          <p:cNvPr id="23555" name="Content Placeholder 2"/>
          <p:cNvSpPr>
            <a:spLocks noGrp="1"/>
          </p:cNvSpPr>
          <p:nvPr>
            <p:ph idx="1"/>
          </p:nvPr>
        </p:nvSpPr>
        <p:spPr>
          <a:xfrm>
            <a:off x="457200" y="1981200"/>
            <a:ext cx="8229600" cy="4144963"/>
          </a:xfrm>
        </p:spPr>
        <p:txBody>
          <a:bodyPr/>
          <a:lstStyle/>
          <a:p>
            <a:pPr>
              <a:spcAft>
                <a:spcPts val="1200"/>
              </a:spcAft>
            </a:pPr>
            <a:r>
              <a:rPr lang="en-US" sz="2800" dirty="0" err="1" smtClean="0"/>
              <a:t>Gugerty</a:t>
            </a:r>
            <a:r>
              <a:rPr lang="en-US" sz="2800" dirty="0" smtClean="0"/>
              <a:t> and Kremer (2008) tests whether grants of money to women’s organizations in Kenya distorts them and leads to the exclusion of poorer women and their loss of benefits (Answer:  yes.  Experiment arguably hurt poor women to show this.)</a:t>
            </a:r>
          </a:p>
          <a:p>
            <a:pPr>
              <a:spcAft>
                <a:spcPts val="1200"/>
              </a:spcAft>
            </a:pPr>
            <a:r>
              <a:rPr lang="en-US" sz="2800" dirty="0" smtClean="0"/>
              <a:t>Randomly giving loans to people who don’t qualify</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mtClean="0"/>
              <a:t>2.  Informed Consent</a:t>
            </a:r>
          </a:p>
        </p:txBody>
      </p:sp>
      <p:sp>
        <p:nvSpPr>
          <p:cNvPr id="24579" name="Content Placeholder 2"/>
          <p:cNvSpPr>
            <a:spLocks noGrp="1"/>
          </p:cNvSpPr>
          <p:nvPr>
            <p:ph idx="1"/>
          </p:nvPr>
        </p:nvSpPr>
        <p:spPr>
          <a:xfrm>
            <a:off x="457200" y="2057400"/>
            <a:ext cx="8229600" cy="4068763"/>
          </a:xfrm>
        </p:spPr>
        <p:txBody>
          <a:bodyPr/>
          <a:lstStyle/>
          <a:p>
            <a:pPr>
              <a:spcAft>
                <a:spcPts val="1200"/>
              </a:spcAft>
            </a:pPr>
            <a:r>
              <a:rPr lang="en-US" smtClean="0"/>
              <a:t>Individuals are often unaware that they are (or are not) part of an experiment</a:t>
            </a:r>
          </a:p>
          <a:p>
            <a:pPr>
              <a:spcAft>
                <a:spcPts val="1200"/>
              </a:spcAft>
            </a:pPr>
            <a:r>
              <a:rPr lang="en-US" smtClean="0"/>
              <a:t>Biomedical researchers have given this issue much thought, but development economists less so</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smtClean="0"/>
              <a:t>3.  Unblindedness</a:t>
            </a:r>
          </a:p>
        </p:txBody>
      </p:sp>
      <p:sp>
        <p:nvSpPr>
          <p:cNvPr id="25603" name="Content Placeholder 2"/>
          <p:cNvSpPr>
            <a:spLocks noGrp="1"/>
          </p:cNvSpPr>
          <p:nvPr>
            <p:ph idx="1"/>
          </p:nvPr>
        </p:nvSpPr>
        <p:spPr>
          <a:xfrm>
            <a:off x="457200" y="1600200"/>
            <a:ext cx="8229600" cy="4724400"/>
          </a:xfrm>
        </p:spPr>
        <p:txBody>
          <a:bodyPr/>
          <a:lstStyle/>
          <a:p>
            <a:r>
              <a:rPr lang="en-US" dirty="0" smtClean="0"/>
              <a:t>Those who know themselves to be in a control group may suffer emotional distress</a:t>
            </a:r>
          </a:p>
          <a:p>
            <a:pPr lvl="1"/>
            <a:r>
              <a:rPr lang="en-US" dirty="0" smtClean="0"/>
              <a:t>…which can have adverse biophysical consequences that exaggerate the differences between control and treatment groups</a:t>
            </a:r>
          </a:p>
          <a:p>
            <a:r>
              <a:rPr lang="en-US" dirty="0" smtClean="0"/>
              <a:t>But does </a:t>
            </a:r>
            <a:r>
              <a:rPr lang="en-US" dirty="0" err="1" smtClean="0"/>
              <a:t>blindedness</a:t>
            </a:r>
            <a:r>
              <a:rPr lang="en-US" dirty="0" smtClean="0"/>
              <a:t> make sense in economic experiments?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mtClean="0"/>
              <a:t>4.  The Ethics of Not Targeting</a:t>
            </a:r>
          </a:p>
        </p:txBody>
      </p:sp>
      <p:sp>
        <p:nvSpPr>
          <p:cNvPr id="3" name="Content Placeholder 2"/>
          <p:cNvSpPr>
            <a:spLocks noGrp="1"/>
          </p:cNvSpPr>
          <p:nvPr>
            <p:ph idx="1"/>
          </p:nvPr>
        </p:nvSpPr>
        <p:spPr/>
        <p:txBody>
          <a:bodyPr/>
          <a:lstStyle/>
          <a:p>
            <a:pPr>
              <a:spcAft>
                <a:spcPts val="1200"/>
              </a:spcAft>
            </a:pPr>
            <a:r>
              <a:rPr lang="en-US" smtClean="0"/>
              <a:t>Randomized interventions treat individuals who don’t need the treatment</a:t>
            </a:r>
          </a:p>
          <a:p>
            <a:pPr lvl="1">
              <a:spcAft>
                <a:spcPts val="1200"/>
              </a:spcAft>
            </a:pPr>
            <a:r>
              <a:rPr lang="en-US" smtClean="0"/>
              <a:t>…wasting scarce resources</a:t>
            </a:r>
          </a:p>
          <a:p>
            <a:pPr lvl="1">
              <a:spcAft>
                <a:spcPts val="1200"/>
              </a:spcAft>
            </a:pPr>
            <a:r>
              <a:rPr lang="en-US" smtClean="0"/>
              <a:t>…and encouraging project implementers to violate the randomized research design </a:t>
            </a:r>
          </a:p>
          <a:p>
            <a:pPr>
              <a:spcAft>
                <a:spcPts val="1200"/>
              </a:spcAft>
            </a:pPr>
            <a:r>
              <a:rPr lang="en-US" smtClean="0"/>
              <a:t>This raises ethical questions and makes it hard to keep the experiment “clean” </a:t>
            </a:r>
          </a:p>
          <a:p>
            <a:pPr lvl="1"/>
            <a:r>
              <a:rPr lang="en-US" smtClean="0"/>
              <a:t>It’s easy to lose control of the experiment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57200" y="1295400"/>
            <a:ext cx="8229600" cy="3687763"/>
          </a:xfrm>
        </p:spPr>
        <p:txBody>
          <a:bodyPr/>
          <a:lstStyle/>
          <a:p>
            <a:pPr algn="r"/>
            <a:r>
              <a:rPr lang="en-US" altLang="en-US" dirty="0" smtClean="0"/>
              <a:t>“Which of the eligible households do you want to kill?”</a:t>
            </a:r>
            <a:br>
              <a:rPr lang="en-US" altLang="en-US" dirty="0" smtClean="0"/>
            </a:br>
            <a:r>
              <a:rPr lang="en-US" altLang="en-US" dirty="0" smtClean="0"/>
              <a:t/>
            </a:r>
            <a:br>
              <a:rPr lang="en-US" altLang="en-US" dirty="0" smtClean="0"/>
            </a:br>
            <a:r>
              <a:rPr lang="en-US" altLang="en-US" dirty="0" smtClean="0"/>
              <a:t> -</a:t>
            </a:r>
            <a:r>
              <a:rPr lang="en-US" altLang="en-US" sz="2400" dirty="0" smtClean="0"/>
              <a:t>Minister of Gender, Children and Community Development</a:t>
            </a:r>
          </a:p>
        </p:txBody>
      </p:sp>
    </p:spTree>
    <p:extLst>
      <p:ext uri="{BB962C8B-B14F-4D97-AF65-F5344CB8AC3E}">
        <p14:creationId xmlns:p14="http://schemas.microsoft.com/office/powerpoint/2010/main" val="9296132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t>Other Problems</a:t>
            </a:r>
          </a:p>
        </p:txBody>
      </p:sp>
      <p:sp>
        <p:nvSpPr>
          <p:cNvPr id="27651" name="Content Placeholder 2"/>
          <p:cNvSpPr>
            <a:spLocks noGrp="1"/>
          </p:cNvSpPr>
          <p:nvPr>
            <p:ph idx="1"/>
          </p:nvPr>
        </p:nvSpPr>
        <p:spPr/>
        <p:txBody>
          <a:bodyPr/>
          <a:lstStyle/>
          <a:p>
            <a:r>
              <a:rPr lang="en-US" dirty="0" smtClean="0"/>
              <a:t>Just because a treatment is beneficial doesn’t mean it’s the best way to do something</a:t>
            </a:r>
          </a:p>
          <a:p>
            <a:r>
              <a:rPr lang="en-US" dirty="0" smtClean="0"/>
              <a:t>…or that it will have the same benefits once you “ramp it up,” say, to all villages</a:t>
            </a:r>
          </a:p>
          <a:p>
            <a:r>
              <a:rPr lang="en-US" dirty="0" smtClean="0"/>
              <a:t>Increasingly, people want to know the total impact, not just the “average effect of the treatment on the treated.”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2463</TotalTime>
  <Words>758</Words>
  <Application>Microsoft Office PowerPoint</Application>
  <PresentationFormat>On-screen Show (4:3)</PresentationFormat>
  <Paragraphs>78</Paragraphs>
  <Slides>20</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2" baseType="lpstr">
      <vt:lpstr>Default Design</vt:lpstr>
      <vt:lpstr>Equation</vt:lpstr>
      <vt:lpstr>Chapter 11 What Works and What Doesn’t</vt:lpstr>
      <vt:lpstr>Are Hospitals Good for You?</vt:lpstr>
      <vt:lpstr>What Is a Treatment Effect?</vt:lpstr>
      <vt:lpstr>What Can We See?</vt:lpstr>
      <vt:lpstr>The Selection Problem (you can’t see what didn’t happen)</vt:lpstr>
      <vt:lpstr>Randomized Experiments</vt:lpstr>
      <vt:lpstr>Mexico’s PROGRESA Program (Now OPORTUNIDADES)</vt:lpstr>
      <vt:lpstr>A Social Experiment</vt:lpstr>
      <vt:lpstr>A Classic PROGRESA Study</vt:lpstr>
      <vt:lpstr>“The World Bank is finally embracing science.”</vt:lpstr>
      <vt:lpstr>Social Cash Transfers in Africa</vt:lpstr>
      <vt:lpstr>Other Examples of Randomized Control Trials (Chapter 11)</vt:lpstr>
      <vt:lpstr>The Skeptic</vt:lpstr>
      <vt:lpstr>The Ethics of Randomized Control Trials</vt:lpstr>
      <vt:lpstr>1.  Do No Harm?</vt:lpstr>
      <vt:lpstr>2.  Informed Consent</vt:lpstr>
      <vt:lpstr>3.  Unblindedness</vt:lpstr>
      <vt:lpstr>4.  The Ethics of Not Targeting</vt:lpstr>
      <vt:lpstr>“Which of the eligible households do you want to kill?”   -Minister of Gender, Children and Community Development</vt:lpstr>
      <vt:lpstr>Other Problems</vt:lpstr>
    </vt:vector>
  </TitlesOfParts>
  <Company>Department of Agricultural and Resource Economics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 Taylor</dc:creator>
  <cp:lastModifiedBy>J. Edward Taylor</cp:lastModifiedBy>
  <cp:revision>72</cp:revision>
  <dcterms:created xsi:type="dcterms:W3CDTF">2009-10-07T05:38:16Z</dcterms:created>
  <dcterms:modified xsi:type="dcterms:W3CDTF">2014-01-09T03:53:56Z</dcterms:modified>
</cp:coreProperties>
</file>